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6"/>
  </p:notesMasterIdLst>
  <p:handoutMasterIdLst>
    <p:handoutMasterId r:id="rId7"/>
  </p:handoutMasterIdLst>
  <p:sldIdLst>
    <p:sldId id="257" r:id="rId3"/>
    <p:sldId id="258" r:id="rId4"/>
    <p:sldId id="259" r:id="rId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79" d="100"/>
          <a:sy n="79" d="100"/>
        </p:scale>
        <p:origin x="-84" y="-6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9C603-A1C3-49DF-B9C4-35E185C7E949}" type="datetimeFigureOut">
              <a:rPr lang="pl-PL" smtClean="0"/>
              <a:pPr/>
              <a:t>08.02.2022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02B98-FC68-49B7-800B-09415E706A6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239629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46F46-A3DA-4B60-83B5-2B3F78D5A51A}" type="datetimeFigureOut">
              <a:rPr lang="pl-PL" smtClean="0"/>
              <a:pPr/>
              <a:t>08.02.2022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87557-B4B0-4CEF-98BF-ECC4F6CEA59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97896683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86C6-5581-43B9-AE5A-D81194FF839C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848354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86C6-5581-43B9-AE5A-D81194FF839C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981653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86C6-5581-43B9-AE5A-D81194FF839C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715595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67138-2BA0-4C6C-A6A5-3213105CCD7A}" type="datetimeFigureOut">
              <a:rPr lang="pl-PL" smtClean="0"/>
              <a:pPr/>
              <a:t>08.02.2022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4A54A-4C54-41F7-834C-6778A18E449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331671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67138-2BA0-4C6C-A6A5-3213105CCD7A}" type="datetimeFigureOut">
              <a:rPr lang="pl-PL" smtClean="0"/>
              <a:pPr/>
              <a:t>08.02.2022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4A54A-4C54-41F7-834C-6778A18E449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668663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67138-2BA0-4C6C-A6A5-3213105CCD7A}" type="datetimeFigureOut">
              <a:rPr lang="pl-PL" smtClean="0"/>
              <a:pPr/>
              <a:t>08.02.2022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4A54A-4C54-41F7-834C-6778A18E449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261658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67138-2BA0-4C6C-A6A5-3213105CCD7A}" type="datetimeFigureOut">
              <a:rPr lang="pl-PL" smtClean="0"/>
              <a:pPr/>
              <a:t>08.02.2022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4A54A-4C54-41F7-834C-6778A18E449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369187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67138-2BA0-4C6C-A6A5-3213105CCD7A}" type="datetimeFigureOut">
              <a:rPr lang="pl-PL" smtClean="0"/>
              <a:pPr/>
              <a:t>08.02.2022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4A54A-4C54-41F7-834C-6778A18E449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046979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67138-2BA0-4C6C-A6A5-3213105CCD7A}" type="datetimeFigureOut">
              <a:rPr lang="pl-PL" smtClean="0"/>
              <a:pPr/>
              <a:t>08.02.2022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4A54A-4C54-41F7-834C-6778A18E449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100772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67138-2BA0-4C6C-A6A5-3213105CCD7A}" type="datetimeFigureOut">
              <a:rPr lang="pl-PL" smtClean="0"/>
              <a:pPr/>
              <a:t>08.02.2022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4A54A-4C54-41F7-834C-6778A18E449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722563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67138-2BA0-4C6C-A6A5-3213105CCD7A}" type="datetimeFigureOut">
              <a:rPr lang="pl-PL" smtClean="0"/>
              <a:pPr/>
              <a:t>08.02.2022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4A54A-4C54-41F7-834C-6778A18E449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917502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67138-2BA0-4C6C-A6A5-3213105CCD7A}" type="datetimeFigureOut">
              <a:rPr lang="pl-PL" smtClean="0"/>
              <a:pPr/>
              <a:t>08.02.2022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4A54A-4C54-41F7-834C-6778A18E449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518420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67138-2BA0-4C6C-A6A5-3213105CCD7A}" type="datetimeFigureOut">
              <a:rPr lang="pl-PL" smtClean="0"/>
              <a:pPr/>
              <a:t>08.02.2022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4A54A-4C54-41F7-834C-6778A18E449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176799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67138-2BA0-4C6C-A6A5-3213105CCD7A}" type="datetimeFigureOut">
              <a:rPr lang="pl-PL" smtClean="0"/>
              <a:pPr/>
              <a:t>08.02.2022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4A54A-4C54-41F7-834C-6778A18E449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75765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67138-2BA0-4C6C-A6A5-3213105CCD7A}" type="datetimeFigureOut">
              <a:rPr lang="pl-PL" smtClean="0"/>
              <a:pPr/>
              <a:t>08.02.2022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4A54A-4C54-41F7-834C-6778A18E449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534384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1361" y="157317"/>
            <a:ext cx="11091276" cy="973394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/>
              <a:t>TERYTORIALNA SŁUŻBA WOJSKOWA - 2022</a:t>
            </a:r>
            <a:endParaRPr lang="pl-PL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389877" y="1612490"/>
            <a:ext cx="5588618" cy="4395020"/>
          </a:xfrm>
          <a:prstGeom prst="rect">
            <a:avLst/>
          </a:prstGeom>
          <a:effectLst>
            <a:glow rad="101600">
              <a:schemeClr val="tx1">
                <a:alpha val="60000"/>
              </a:schemeClr>
            </a:glow>
          </a:effectLst>
        </p:spPr>
      </p:pic>
      <p:sp>
        <p:nvSpPr>
          <p:cNvPr id="5" name="Rectangle 3"/>
          <p:cNvSpPr txBox="1">
            <a:spLocks/>
          </p:cNvSpPr>
          <p:nvPr/>
        </p:nvSpPr>
        <p:spPr>
          <a:xfrm>
            <a:off x="372623" y="1500069"/>
            <a:ext cx="5889522" cy="4863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  <a:defRPr/>
            </a:pPr>
            <a:r>
              <a:rPr lang="pl-PL" altLang="pl-PL" sz="1400" i="1" dirty="0" smtClean="0">
                <a:solidFill>
                  <a:srgbClr val="FF0000"/>
                </a:solidFill>
              </a:rPr>
              <a:t>NAJBLIŻSZY TERMIN SZKOLENIA W RAMACH TERYTORIALNEJ SŁUŻBY WOJSKOWEJ : </a:t>
            </a:r>
            <a:r>
              <a:rPr lang="pl-PL" altLang="pl-PL" sz="2000" b="1" i="1" dirty="0" smtClean="0">
                <a:solidFill>
                  <a:srgbClr val="FF0000"/>
                </a:solidFill>
              </a:rPr>
              <a:t>OD 18 MARCA 2022r. 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pl-PL" altLang="pl-PL" sz="1400" i="1" dirty="0" smtClean="0">
              <a:solidFill>
                <a:schemeClr val="tx1"/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pl-PL" altLang="pl-PL" i="1" u="sng" dirty="0" smtClean="0">
                <a:solidFill>
                  <a:schemeClr val="tx1"/>
                </a:solidFill>
              </a:rPr>
              <a:t>Co zrobić żeby podjąć wyzwanie i zostać żołnierzem TSW? 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AutoNum type="arabicPeriod"/>
              <a:defRPr/>
            </a:pPr>
            <a:r>
              <a:rPr lang="pl-PL" altLang="pl-PL" sz="1400" i="1" dirty="0" smtClean="0">
                <a:solidFill>
                  <a:schemeClr val="tx1"/>
                </a:solidFill>
              </a:rPr>
              <a:t>ZŁÓŻ WNIOSEK – W WKU LUB ELEKTRONICZNIE (</a:t>
            </a:r>
            <a:r>
              <a:rPr lang="pl-PL" altLang="pl-PL" sz="1400" i="1" dirty="0" err="1" smtClean="0">
                <a:solidFill>
                  <a:schemeClr val="tx1"/>
                </a:solidFill>
              </a:rPr>
              <a:t>ePUAP</a:t>
            </a:r>
            <a:r>
              <a:rPr lang="pl-PL" altLang="pl-PL" sz="1400" i="1" dirty="0" smtClean="0">
                <a:solidFill>
                  <a:schemeClr val="tx1"/>
                </a:solidFill>
              </a:rPr>
              <a:t>)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AutoNum type="arabicPeriod"/>
              <a:defRPr/>
            </a:pPr>
            <a:endParaRPr lang="pl-PL" altLang="pl-PL" sz="1400" i="1" dirty="0" smtClean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buFont typeface="Arial" panose="020B0604020202020204" pitchFamily="34" charset="0"/>
              <a:buAutoNum type="arabicPeriod"/>
              <a:defRPr/>
            </a:pPr>
            <a:r>
              <a:rPr lang="pl-PL" altLang="pl-PL" sz="1400" i="1" dirty="0" smtClean="0">
                <a:solidFill>
                  <a:schemeClr val="tx1"/>
                </a:solidFill>
              </a:rPr>
              <a:t>PRZYJDŹ NA BADANIA PSYCHOLOGICZNE   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AutoNum type="arabicPeriod"/>
              <a:defRPr/>
            </a:pPr>
            <a:endParaRPr lang="pl-PL" altLang="pl-PL" sz="1400" i="1" dirty="0" smtClean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buFont typeface="Arial" panose="020B0604020202020204" pitchFamily="34" charset="0"/>
              <a:buAutoNum type="arabicPeriod"/>
              <a:defRPr/>
            </a:pPr>
            <a:r>
              <a:rPr lang="pl-PL" altLang="pl-PL" sz="1400" i="1" dirty="0" smtClean="0">
                <a:solidFill>
                  <a:schemeClr val="tx1"/>
                </a:solidFill>
              </a:rPr>
              <a:t>ODBIERZ KARTĘ POWOŁANIA NA SZKOLENIE (PODSTAWOWE LUB WYRÓWNAWCZE)  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AutoNum type="arabicPeriod"/>
              <a:defRPr/>
            </a:pPr>
            <a:endParaRPr lang="pl-PL" altLang="pl-PL" sz="1400" i="1" dirty="0" smtClean="0">
              <a:solidFill>
                <a:schemeClr val="tx1"/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pl-PL" altLang="pl-PL" sz="1400" b="1" i="1" dirty="0" smtClean="0">
                <a:solidFill>
                  <a:srgbClr val="FF0000"/>
                </a:solidFill>
              </a:rPr>
              <a:t>OFERTA DLA</a:t>
            </a:r>
            <a:r>
              <a:rPr lang="pl-PL" altLang="pl-PL" sz="1400" i="1" dirty="0" smtClean="0">
                <a:solidFill>
                  <a:schemeClr val="tx1"/>
                </a:solidFill>
              </a:rPr>
              <a:t> </a:t>
            </a:r>
            <a:r>
              <a:rPr lang="pl-PL" altLang="pl-PL" sz="1400" b="1" i="1" dirty="0" smtClean="0">
                <a:solidFill>
                  <a:srgbClr val="FF0000"/>
                </a:solidFill>
              </a:rPr>
              <a:t>ŻOŁNIERZY REZERWY ORAZ OSÓB, KTÓRE NIGDY NIE BYŁY </a:t>
            </a:r>
            <a:br>
              <a:rPr lang="pl-PL" altLang="pl-PL" sz="1400" b="1" i="1" dirty="0" smtClean="0">
                <a:solidFill>
                  <a:srgbClr val="FF0000"/>
                </a:solidFill>
              </a:rPr>
            </a:br>
            <a:r>
              <a:rPr lang="pl-PL" altLang="pl-PL" sz="1400" b="1" i="1" dirty="0" smtClean="0">
                <a:solidFill>
                  <a:srgbClr val="FF0000"/>
                </a:solidFill>
              </a:rPr>
              <a:t>W WOJSKU</a:t>
            </a:r>
            <a:endParaRPr lang="pl-PL" altLang="pl-PL" sz="1400" b="1" i="1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pl-PL" altLang="pl-PL" sz="1400" b="1" i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pl-PL" altLang="pl-PL" sz="1400" b="1" i="1" dirty="0" smtClean="0">
                <a:solidFill>
                  <a:srgbClr val="FF0000"/>
                </a:solidFill>
              </a:rPr>
              <a:t>Uposażenie za dzień szkolenia – szeregowy TSW – 117,14 zł netto 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pl-PL" altLang="pl-PL" sz="1400" b="1" i="1" dirty="0" smtClean="0">
                <a:solidFill>
                  <a:srgbClr val="FF0000"/>
                </a:solidFill>
              </a:rPr>
              <a:t>Uposażenie za dyspozycyjność (miesięcznie) – 411 zł netto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pl-PL" altLang="pl-PL" sz="1400" b="1" i="1" dirty="0">
              <a:solidFill>
                <a:srgbClr val="FF0000"/>
              </a:solidFill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pl-PL" altLang="pl-PL" b="1" i="1" dirty="0" smtClean="0">
                <a:solidFill>
                  <a:schemeClr val="tx1"/>
                </a:solidFill>
              </a:rPr>
              <a:t>NIE ZWLEKAJ!!!!! ZACZNIJ PRZYGODĘ, KTÓRA OTWORZY PRZED TOBĄ MOŻLIWOŚCI ROZWOJU </a:t>
            </a:r>
            <a:br>
              <a:rPr lang="pl-PL" altLang="pl-PL" b="1" i="1" dirty="0" smtClean="0">
                <a:solidFill>
                  <a:schemeClr val="tx1"/>
                </a:solidFill>
              </a:rPr>
            </a:br>
            <a:r>
              <a:rPr lang="pl-PL" altLang="pl-PL" b="1" i="1" dirty="0" smtClean="0">
                <a:solidFill>
                  <a:schemeClr val="tx1"/>
                </a:solidFill>
              </a:rPr>
              <a:t>W SIŁACH ZBROJNYCH RP</a:t>
            </a:r>
            <a:endParaRPr lang="pl-PL" altLang="pl-PL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6318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1361" y="157317"/>
            <a:ext cx="11091276" cy="973394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>TERYTORIALNA SŁUŻBA WOJSKOWA </a:t>
            </a:r>
            <a:br>
              <a:rPr lang="pl-PL" b="1" dirty="0" smtClean="0"/>
            </a:br>
            <a:r>
              <a:rPr lang="pl-PL" b="1" i="1" dirty="0" smtClean="0">
                <a:solidFill>
                  <a:srgbClr val="FF0000"/>
                </a:solidFill>
              </a:rPr>
              <a:t>114 batalion lekkiej piechoty w Limanowej </a:t>
            </a:r>
            <a:endParaRPr lang="pl-PL" b="1" i="1" dirty="0">
              <a:solidFill>
                <a:srgbClr val="FF0000"/>
              </a:solidFill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372623" y="1500069"/>
            <a:ext cx="5889522" cy="4617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  <a:defRPr/>
            </a:pPr>
            <a:endParaRPr lang="pl-PL" altLang="pl-PL" b="1" i="1" dirty="0">
              <a:solidFill>
                <a:schemeClr val="tx1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536351" y="1350939"/>
            <a:ext cx="60069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Powstający 114 batalion lekkiej piechoty w Limanowej wchodzący w skład 11 Małopolskiej Brygady Obrony Terytorialnej – najważniejsze informacje dla kandydatów: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 smtClean="0"/>
              <a:t>rejon odpowiedzialności – powiaty: myślenicki, limanowski, nowotarski i tatrzański;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/>
              <a:t>s</a:t>
            </a:r>
            <a:r>
              <a:rPr lang="pl-PL" dirty="0" smtClean="0"/>
              <a:t>kład batalionu: trzy kompanie lekkiej piechoty;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/>
              <a:t>p</a:t>
            </a:r>
            <a:r>
              <a:rPr lang="pl-PL" dirty="0" smtClean="0"/>
              <a:t>rofil kompanii: specjalizacja górska;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/>
              <a:t>t</a:t>
            </a:r>
            <a:r>
              <a:rPr lang="pl-PL" dirty="0" smtClean="0"/>
              <a:t>ermin pierwszego planowanego szkolenia na terenie Limanowej: kwiecień 2022 rok; </a:t>
            </a:r>
          </a:p>
        </p:txBody>
      </p:sp>
      <p:pic>
        <p:nvPicPr>
          <p:cNvPr id="8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101" r="5756"/>
          <a:stretch>
            <a:fillRect/>
          </a:stretch>
        </p:blipFill>
        <p:spPr bwMode="auto">
          <a:xfrm>
            <a:off x="20230" y="2838675"/>
            <a:ext cx="1760537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ole tekstowe 9"/>
          <p:cNvSpPr txBox="1"/>
          <p:nvPr/>
        </p:nvSpPr>
        <p:spPr>
          <a:xfrm>
            <a:off x="2015724" y="4548012"/>
            <a:ext cx="53077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Zadzwoń i zapytaj: tel. 261-138-703 lub 261-138-704</a:t>
            </a:r>
          </a:p>
          <a:p>
            <a:r>
              <a:rPr lang="pl-PL" dirty="0" smtClean="0"/>
              <a:t>Przyjdź do WKU w Nowym Sączu:  ul. Czarnieckiego 13</a:t>
            </a:r>
          </a:p>
          <a:p>
            <a:endParaRPr lang="pl-PL" dirty="0"/>
          </a:p>
          <a:p>
            <a:r>
              <a:rPr lang="pl-PL" sz="2400" b="1" i="1" dirty="0">
                <a:solidFill>
                  <a:srgbClr val="FF0000"/>
                </a:solidFill>
              </a:rPr>
              <a:t>Złóż wniosek </a:t>
            </a:r>
            <a:r>
              <a:rPr lang="pl-PL" sz="2400" b="1" i="1" dirty="0" smtClean="0">
                <a:solidFill>
                  <a:srgbClr val="FF0000"/>
                </a:solidFill>
              </a:rPr>
              <a:t>– nie zwlekaj. </a:t>
            </a:r>
            <a:endParaRPr lang="pl-PL" sz="2400" b="1" i="1" dirty="0">
              <a:solidFill>
                <a:srgbClr val="FF0000"/>
              </a:solidFill>
            </a:endParaRPr>
          </a:p>
          <a:p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18108" y="1284991"/>
            <a:ext cx="3898504" cy="5122672"/>
          </a:xfrm>
          <a:prstGeom prst="rect">
            <a:avLst/>
          </a:prstGeom>
          <a:effectLst>
            <a:glow rad="101600">
              <a:schemeClr val="tx1">
                <a:alpha val="6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2900734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1361" y="157317"/>
            <a:ext cx="11091276" cy="605865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>11 MAŁOPOLSKA BRYGADA OBRONY TERYTORIALNEJ </a:t>
            </a:r>
            <a:endParaRPr lang="pl-PL" b="1" i="1" dirty="0">
              <a:solidFill>
                <a:srgbClr val="FF0000"/>
              </a:solidFill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372623" y="1500069"/>
            <a:ext cx="5889522" cy="4617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  <a:defRPr/>
            </a:pPr>
            <a:endParaRPr lang="pl-PL" altLang="pl-PL" b="1" i="1" dirty="0">
              <a:solidFill>
                <a:schemeClr val="tx1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464389" y="763182"/>
            <a:ext cx="5754137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	OFERTA KIEROWANA DO: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 smtClean="0"/>
              <a:t>żołnierzy rezerwy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 smtClean="0"/>
              <a:t>osób, które nie odbywały służby wojskowej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b="1" dirty="0">
                <a:solidFill>
                  <a:srgbClr val="FF0000"/>
                </a:solidFill>
              </a:rPr>
              <a:t>k</a:t>
            </a:r>
            <a:r>
              <a:rPr lang="pl-PL" b="1" dirty="0" smtClean="0">
                <a:solidFill>
                  <a:srgbClr val="FF0000"/>
                </a:solidFill>
              </a:rPr>
              <a:t>obiet i mężczyzn </a:t>
            </a:r>
          </a:p>
          <a:p>
            <a:r>
              <a:rPr lang="pl-PL" dirty="0" smtClean="0"/>
              <a:t>	PLANOWANE TERMINY SZKOLENIA: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 smtClean="0"/>
              <a:t>18.03 – 02.04.2022 (16 dni) szkolenie podstawowe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 smtClean="0"/>
              <a:t>18.03 – 25.03.2022 (8 dni) szkolenie wyrównawcze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 smtClean="0"/>
              <a:t>06.05 – 21.05.2022 (16 dni)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 smtClean="0"/>
              <a:t>06.05 – 13.05.2022 (8 dni)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 smtClean="0"/>
              <a:t>24.06 – 09.07.2022 (16 dni)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 smtClean="0"/>
              <a:t>24.06 – 01.07.2022 (8 dni)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 smtClean="0"/>
              <a:t>16.09 – 01.10.2022 (16 dni)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 smtClean="0"/>
              <a:t>16.09 – 23.09.2022 (8 dni)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 smtClean="0"/>
              <a:t>18.11 – 03.12.2022 (16 dni)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 smtClean="0"/>
              <a:t>18.11 – 25.11.2022 (8 dni)</a:t>
            </a:r>
          </a:p>
          <a:p>
            <a:r>
              <a:rPr lang="pl-PL" dirty="0" smtClean="0"/>
              <a:t>	KORZYŚCI: </a:t>
            </a:r>
          </a:p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r>
              <a:rPr lang="pl-PL" altLang="pl-PL" sz="1600" b="1" dirty="0">
                <a:solidFill>
                  <a:srgbClr val="FF0000"/>
                </a:solidFill>
              </a:rPr>
              <a:t>Uposażenie za dzień szkolenia – szeregowy TSW – 117 zł netto </a:t>
            </a:r>
          </a:p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r>
              <a:rPr lang="pl-PL" altLang="pl-PL" sz="1600" b="1" dirty="0">
                <a:solidFill>
                  <a:srgbClr val="FF0000"/>
                </a:solidFill>
              </a:rPr>
              <a:t>Uposażenie za dyspozycyjność (miesięcznie) – </a:t>
            </a:r>
            <a:r>
              <a:rPr lang="pl-PL" altLang="pl-PL" sz="1600" b="1" dirty="0" smtClean="0">
                <a:solidFill>
                  <a:srgbClr val="FF0000"/>
                </a:solidFill>
              </a:rPr>
              <a:t>411 </a:t>
            </a:r>
            <a:r>
              <a:rPr lang="pl-PL" altLang="pl-PL" sz="1600" b="1" dirty="0">
                <a:solidFill>
                  <a:srgbClr val="FF0000"/>
                </a:solidFill>
              </a:rPr>
              <a:t>zł </a:t>
            </a:r>
            <a:r>
              <a:rPr lang="pl-PL" altLang="pl-PL" sz="1600" b="1" dirty="0" smtClean="0">
                <a:solidFill>
                  <a:srgbClr val="FF0000"/>
                </a:solidFill>
              </a:rPr>
              <a:t>netto</a:t>
            </a:r>
          </a:p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r>
              <a:rPr lang="pl-PL" dirty="0" smtClean="0"/>
              <a:t>Uzyskanie dodatkowych kwalifikacji zawodowych –zawód </a:t>
            </a:r>
            <a:r>
              <a:rPr lang="pl-PL" b="1" dirty="0" smtClean="0"/>
              <a:t>ŻOŁNIERZ</a:t>
            </a:r>
            <a:r>
              <a:rPr lang="pl-PL" dirty="0" smtClean="0"/>
              <a:t> </a:t>
            </a:r>
          </a:p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r>
              <a:rPr lang="pl-PL" dirty="0" smtClean="0"/>
              <a:t>Sprawdzenie swoich możliwości – przygoda </a:t>
            </a:r>
            <a:endParaRPr lang="pl-PL" dirty="0"/>
          </a:p>
        </p:txBody>
      </p:sp>
      <p:pic>
        <p:nvPicPr>
          <p:cNvPr id="8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101" r="5756"/>
          <a:stretch>
            <a:fillRect/>
          </a:stretch>
        </p:blipFill>
        <p:spPr bwMode="auto">
          <a:xfrm>
            <a:off x="20230" y="2838675"/>
            <a:ext cx="1760537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ole tekstowe 9"/>
          <p:cNvSpPr txBox="1"/>
          <p:nvPr/>
        </p:nvSpPr>
        <p:spPr>
          <a:xfrm>
            <a:off x="6884293" y="5778509"/>
            <a:ext cx="53077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Zadzwoń i zapytaj: tel. 261-138-703 lub 261-138-704</a:t>
            </a:r>
          </a:p>
          <a:p>
            <a:r>
              <a:rPr lang="pl-PL" dirty="0" smtClean="0"/>
              <a:t>Przyjdź do WKU w Nowym Sączu:  ul. Czarnieckiego 13</a:t>
            </a:r>
          </a:p>
          <a:p>
            <a:r>
              <a:rPr lang="pl-PL" sz="2400" b="1" i="1" dirty="0" smtClean="0">
                <a:solidFill>
                  <a:srgbClr val="FF0000"/>
                </a:solidFill>
              </a:rPr>
              <a:t>Złóż </a:t>
            </a:r>
            <a:r>
              <a:rPr lang="pl-PL" sz="2400" b="1" i="1" dirty="0">
                <a:solidFill>
                  <a:srgbClr val="FF0000"/>
                </a:solidFill>
              </a:rPr>
              <a:t>wniosek </a:t>
            </a:r>
            <a:r>
              <a:rPr lang="pl-PL" sz="2400" b="1" i="1" dirty="0" smtClean="0">
                <a:solidFill>
                  <a:srgbClr val="FF0000"/>
                </a:solidFill>
              </a:rPr>
              <a:t>– nie zwlekaj. </a:t>
            </a:r>
            <a:endParaRPr lang="pl-PL" sz="2400" b="1" i="1" dirty="0">
              <a:solidFill>
                <a:srgbClr val="FF0000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7374374" y="1132320"/>
            <a:ext cx="4606592" cy="45227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/>
          <p:cNvSpPr txBox="1"/>
          <p:nvPr/>
        </p:nvSpPr>
        <p:spPr>
          <a:xfrm>
            <a:off x="7723977" y="1173102"/>
            <a:ext cx="4182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SŁUŻBA PEŁNIONA ROTACYJNIE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7914434" y="1612497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2 dni w </a:t>
            </a:r>
            <a:r>
              <a:rPr lang="pl-PL" b="1" dirty="0" smtClean="0"/>
              <a:t>m-</a:t>
            </a:r>
            <a:r>
              <a:rPr lang="pl-PL" b="1" dirty="0" err="1" smtClean="0"/>
              <a:t>cu</a:t>
            </a:r>
            <a:r>
              <a:rPr lang="pl-PL" b="1" dirty="0" smtClean="0"/>
              <a:t> / zawsze weekend </a:t>
            </a:r>
            <a:endParaRPr lang="pl-PL" b="1" dirty="0"/>
          </a:p>
          <a:p>
            <a:pPr algn="ctr"/>
            <a:r>
              <a:rPr lang="pl-PL" sz="1400" dirty="0"/>
              <a:t>(w czasie wolnym od pracy)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7914434" y="2089754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Inne dni</a:t>
            </a:r>
          </a:p>
          <a:p>
            <a:pPr algn="ctr"/>
            <a:r>
              <a:rPr lang="pl-PL" sz="1400" dirty="0"/>
              <a:t>(stosownie do potrzeb SZ RP)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7443123" y="1634767"/>
            <a:ext cx="4394787" cy="213173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ole tekstowe 16"/>
          <p:cNvSpPr txBox="1"/>
          <p:nvPr/>
        </p:nvSpPr>
        <p:spPr>
          <a:xfrm>
            <a:off x="7589437" y="2616969"/>
            <a:ext cx="40977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solidFill>
                  <a:srgbClr val="FFFF00"/>
                </a:solidFill>
              </a:rPr>
              <a:t>Zgodnie z rocznym zbiorowym wykazem dla </a:t>
            </a:r>
            <a:r>
              <a:rPr lang="pl-PL" sz="1400" dirty="0" smtClean="0">
                <a:solidFill>
                  <a:srgbClr val="FFFF00"/>
                </a:solidFill>
              </a:rPr>
              <a:t> JW</a:t>
            </a:r>
            <a:endParaRPr lang="pl-PL" sz="1400" dirty="0">
              <a:solidFill>
                <a:srgbClr val="FFFF00"/>
              </a:solidFill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7589438" y="4021524"/>
            <a:ext cx="4248472" cy="1423373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ole tekstowe 18"/>
          <p:cNvSpPr txBox="1"/>
          <p:nvPr/>
        </p:nvSpPr>
        <p:spPr>
          <a:xfrm>
            <a:off x="7686070" y="3755732"/>
            <a:ext cx="19205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SZKOLENIE PODSTAWOWE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7589438" y="4049308"/>
            <a:ext cx="21839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latin typeface="+mn-lt"/>
              </a:rPr>
              <a:t>16 dni</a:t>
            </a:r>
          </a:p>
          <a:p>
            <a:pPr algn="ctr"/>
            <a:r>
              <a:rPr lang="pl-PL" sz="1200" dirty="0">
                <a:solidFill>
                  <a:srgbClr val="FF0000"/>
                </a:solidFill>
                <a:latin typeface="+mn-lt"/>
              </a:rPr>
              <a:t>(złożenie przysięgi wojskowej</a:t>
            </a:r>
            <a:r>
              <a:rPr lang="pl-PL" sz="1200" dirty="0" smtClean="0">
                <a:solidFill>
                  <a:srgbClr val="FF0000"/>
                </a:solidFill>
                <a:latin typeface="+mn-lt"/>
              </a:rPr>
              <a:t>)</a:t>
            </a:r>
          </a:p>
          <a:p>
            <a:pPr algn="ctr"/>
            <a:endParaRPr lang="pl-PL" sz="1200" dirty="0">
              <a:solidFill>
                <a:srgbClr val="FF0000"/>
              </a:solidFill>
            </a:endParaRPr>
          </a:p>
          <a:p>
            <a:pPr algn="ctr"/>
            <a:r>
              <a:rPr lang="pl-PL" sz="1200" dirty="0" smtClean="0">
                <a:solidFill>
                  <a:srgbClr val="FF0000"/>
                </a:solidFill>
                <a:latin typeface="+mn-lt"/>
              </a:rPr>
              <a:t>KANDYDACI BEZ PRZESZKOLENIA WOJSKOWEGO </a:t>
            </a:r>
            <a:endParaRPr lang="pl-PL" sz="1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8027176" y="3041000"/>
            <a:ext cx="3492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rgbClr val="FF0000"/>
                </a:solidFill>
              </a:rPr>
              <a:t>SŁUŻBA PEŁNIONA W TRYBIE NATYCHMIASTOWEGO STAWIENNICTWA </a:t>
            </a:r>
            <a:endParaRPr lang="pl-PL" sz="1400" b="1" dirty="0">
              <a:solidFill>
                <a:srgbClr val="FF0000"/>
              </a:solidFill>
            </a:endParaRPr>
          </a:p>
        </p:txBody>
      </p:sp>
      <p:cxnSp>
        <p:nvCxnSpPr>
          <p:cNvPr id="23" name="Łącznik prostoliniowy 24"/>
          <p:cNvCxnSpPr/>
          <p:nvPr/>
        </p:nvCxnSpPr>
        <p:spPr>
          <a:xfrm>
            <a:off x="7686070" y="3573732"/>
            <a:ext cx="4079832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ole tekstowe 23"/>
          <p:cNvSpPr txBox="1"/>
          <p:nvPr/>
        </p:nvSpPr>
        <p:spPr>
          <a:xfrm>
            <a:off x="15948384" y="6249061"/>
            <a:ext cx="498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12</a:t>
            </a:r>
          </a:p>
        </p:txBody>
      </p:sp>
      <p:sp>
        <p:nvSpPr>
          <p:cNvPr id="25" name="pole tekstowe 24"/>
          <p:cNvSpPr txBox="1"/>
          <p:nvPr/>
        </p:nvSpPr>
        <p:spPr>
          <a:xfrm>
            <a:off x="9831191" y="3750930"/>
            <a:ext cx="2040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SZKOLENIE WYRÓWNAWCZE</a:t>
            </a:r>
          </a:p>
        </p:txBody>
      </p:sp>
      <p:sp>
        <p:nvSpPr>
          <p:cNvPr id="26" name="pole tekstowe 25"/>
          <p:cNvSpPr txBox="1"/>
          <p:nvPr/>
        </p:nvSpPr>
        <p:spPr>
          <a:xfrm>
            <a:off x="9713674" y="4079077"/>
            <a:ext cx="21839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latin typeface="+mn-lt"/>
              </a:rPr>
              <a:t>8</a:t>
            </a:r>
            <a:r>
              <a:rPr lang="pl-PL" sz="1600" b="1" dirty="0" smtClean="0">
                <a:latin typeface="+mn-lt"/>
              </a:rPr>
              <a:t> dni</a:t>
            </a:r>
          </a:p>
          <a:p>
            <a:pPr algn="ctr"/>
            <a:endParaRPr lang="pl-PL" sz="1200" dirty="0" smtClean="0">
              <a:solidFill>
                <a:srgbClr val="FF0000"/>
              </a:solidFill>
              <a:latin typeface="+mn-lt"/>
            </a:endParaRPr>
          </a:p>
          <a:p>
            <a:pPr algn="ctr"/>
            <a:endParaRPr lang="pl-PL" sz="1200" dirty="0">
              <a:solidFill>
                <a:srgbClr val="FF0000"/>
              </a:solidFill>
            </a:endParaRPr>
          </a:p>
          <a:p>
            <a:pPr algn="ctr"/>
            <a:r>
              <a:rPr lang="pl-PL" sz="1200" dirty="0" smtClean="0">
                <a:solidFill>
                  <a:srgbClr val="FF0000"/>
                </a:solidFill>
                <a:latin typeface="+mn-lt"/>
              </a:rPr>
              <a:t>ŻOŁNIERZE REZERWY</a:t>
            </a:r>
            <a:endParaRPr lang="pl-PL" sz="12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28" name="Łącznik prostoliniowy 8"/>
          <p:cNvCxnSpPr/>
          <p:nvPr/>
        </p:nvCxnSpPr>
        <p:spPr>
          <a:xfrm>
            <a:off x="9761524" y="4065970"/>
            <a:ext cx="11846" cy="1315579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8296543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8417b2fb-54a7-4fbc-b023-b6b37b7a623f" origin="defaultValue">
  <element uid="d7220eed-17a6-431d-810c-83a0ddfed893" value=""/>
</sisl>
</file>

<file path=customXml/itemProps1.xml><?xml version="1.0" encoding="utf-8"?>
<ds:datastoreItem xmlns:ds="http://schemas.openxmlformats.org/officeDocument/2006/customXml" ds:itemID="{4E00E39A-30F8-486A-A261-0E9E4B274679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247</Words>
  <Application>Microsoft Office PowerPoint</Application>
  <PresentationFormat>Niestandardowy</PresentationFormat>
  <Paragraphs>72</Paragraphs>
  <Slides>3</Slides>
  <Notes>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4" baseType="lpstr">
      <vt:lpstr>Motyw pakietu Office</vt:lpstr>
      <vt:lpstr>TERYTORIALNA SŁUŻBA WOJSKOWA - 2022</vt:lpstr>
      <vt:lpstr>TERYTORIALNA SŁUŻBA WOJSKOWA  114 batalion lekkiej piechoty w Limanowej </vt:lpstr>
      <vt:lpstr>11 MAŁOPOLSKA BRYGADA OBRONY TERYTORIALNEJ </vt:lpstr>
    </vt:vector>
  </TitlesOfParts>
  <Company>Resort Obrony Narodowej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TERYTORIALNA SŁUŻBA WOJSKOWA  DODATKOWY TERMIN SZKOLENIA W 2021 roku</dc:title>
  <dc:creator>Bober Anna</dc:creator>
  <cp:lastModifiedBy>ebierowka</cp:lastModifiedBy>
  <cp:revision>33</cp:revision>
  <dcterms:created xsi:type="dcterms:W3CDTF">2021-11-19T07:41:49Z</dcterms:created>
  <dcterms:modified xsi:type="dcterms:W3CDTF">2022-02-08T10:06:28Z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0abe576e-10a8-4dce-9ac8-5f54533ddc53</vt:lpwstr>
  </property>
  <property fmtid="{D5CDD505-2E9C-101B-9397-08002B2CF9AE}" pid="3" name="bjDocumentLabelXML">
    <vt:lpwstr>&lt;?xml version="1.0" encoding="us-ascii"?&gt;&lt;sisl xmlns:xsi="http://www.w3.org/2001/XMLSchema-instance" xmlns:xsd="http://www.w3.org/2001/XMLSchema" sislVersion="0" policy="8417b2fb-54a7-4fbc-b023-b6b37b7a623f" origin="defaultValue" xmlns="http://www.boldonj</vt:lpwstr>
  </property>
  <property fmtid="{D5CDD505-2E9C-101B-9397-08002B2CF9AE}" pid="4" name="bjDocumentLabelXML-0">
    <vt:lpwstr>ames.com/2008/01/sie/internal/label"&gt;&lt;element uid="d7220eed-17a6-431d-810c-83a0ddfed893" value="" /&gt;&lt;/sisl&gt;</vt:lpwstr>
  </property>
  <property fmtid="{D5CDD505-2E9C-101B-9397-08002B2CF9AE}" pid="5" name="bjDocumentSecurityLabel">
    <vt:lpwstr>[d7220eed-17a6-431d-810c-83a0ddfed893]</vt:lpwstr>
  </property>
  <property fmtid="{D5CDD505-2E9C-101B-9397-08002B2CF9AE}" pid="6" name="bjPortionMark">
    <vt:lpwstr>[JAW]</vt:lpwstr>
  </property>
  <property fmtid="{D5CDD505-2E9C-101B-9397-08002B2CF9AE}" pid="7" name="bjClsUserRVM">
    <vt:lpwstr>[]</vt:lpwstr>
  </property>
  <property fmtid="{D5CDD505-2E9C-101B-9397-08002B2CF9AE}" pid="8" name="bjSaver">
    <vt:lpwstr>VpD6RUTTSmkZPWkDhMZEi7HpnLimfi3N</vt:lpwstr>
  </property>
</Properties>
</file>